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Open Sans" panose="020B0606030504020204" pitchFamily="34" charset="0"/>
      <p:regular r:id="rId24"/>
    </p:embeddedFont>
    <p:embeddedFont>
      <p:font typeface="Open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-575217">
            <a:off x="1672381" y="802765"/>
            <a:ext cx="1831340" cy="1828426"/>
          </a:xfrm>
          <a:custGeom>
            <a:avLst/>
            <a:gdLst/>
            <a:ahLst/>
            <a:cxnLst/>
            <a:rect l="l" t="t" r="r" b="b"/>
            <a:pathLst>
              <a:path w="1831340" h="1828426">
                <a:moveTo>
                  <a:pt x="0" y="0"/>
                </a:moveTo>
                <a:lnTo>
                  <a:pt x="1831340" y="0"/>
                </a:lnTo>
                <a:lnTo>
                  <a:pt x="1831340" y="1828427"/>
                </a:lnTo>
                <a:lnTo>
                  <a:pt x="0" y="182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75217">
            <a:off x="2103931" y="1078450"/>
            <a:ext cx="968241" cy="1277056"/>
          </a:xfrm>
          <a:custGeom>
            <a:avLst/>
            <a:gdLst/>
            <a:ahLst/>
            <a:cxnLst/>
            <a:rect l="l" t="t" r="r" b="b"/>
            <a:pathLst>
              <a:path w="968241" h="1277056">
                <a:moveTo>
                  <a:pt x="0" y="0"/>
                </a:moveTo>
                <a:lnTo>
                  <a:pt x="968241" y="0"/>
                </a:lnTo>
                <a:lnTo>
                  <a:pt x="968241" y="1277057"/>
                </a:lnTo>
                <a:lnTo>
                  <a:pt x="0" y="1277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314126" y="655449"/>
            <a:ext cx="2126443" cy="2123059"/>
          </a:xfrm>
          <a:custGeom>
            <a:avLst/>
            <a:gdLst/>
            <a:ahLst/>
            <a:cxnLst/>
            <a:rect l="l" t="t" r="r" b="b"/>
            <a:pathLst>
              <a:path w="2126443" h="2123059">
                <a:moveTo>
                  <a:pt x="0" y="0"/>
                </a:moveTo>
                <a:lnTo>
                  <a:pt x="2126442" y="0"/>
                </a:lnTo>
                <a:lnTo>
                  <a:pt x="2126442" y="2123059"/>
                </a:lnTo>
                <a:lnTo>
                  <a:pt x="0" y="21230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2308151">
            <a:off x="11046884" y="1636027"/>
            <a:ext cx="1066714" cy="713729"/>
          </a:xfrm>
          <a:custGeom>
            <a:avLst/>
            <a:gdLst/>
            <a:ahLst/>
            <a:cxnLst/>
            <a:rect l="l" t="t" r="r" b="b"/>
            <a:pathLst>
              <a:path w="1066714" h="713729">
                <a:moveTo>
                  <a:pt x="0" y="0"/>
                </a:moveTo>
                <a:lnTo>
                  <a:pt x="1066714" y="0"/>
                </a:lnTo>
                <a:lnTo>
                  <a:pt x="1066714" y="713729"/>
                </a:lnTo>
                <a:lnTo>
                  <a:pt x="0" y="7137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631409">
            <a:off x="10852088" y="1011926"/>
            <a:ext cx="1054926" cy="705842"/>
          </a:xfrm>
          <a:custGeom>
            <a:avLst/>
            <a:gdLst/>
            <a:ahLst/>
            <a:cxnLst/>
            <a:rect l="l" t="t" r="r" b="b"/>
            <a:pathLst>
              <a:path w="1054926" h="705842">
                <a:moveTo>
                  <a:pt x="0" y="0"/>
                </a:moveTo>
                <a:lnTo>
                  <a:pt x="1054927" y="0"/>
                </a:lnTo>
                <a:lnTo>
                  <a:pt x="1054927" y="705842"/>
                </a:lnTo>
                <a:lnTo>
                  <a:pt x="0" y="7058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4366744" y="830339"/>
            <a:ext cx="2635555" cy="2031773"/>
          </a:xfrm>
          <a:custGeom>
            <a:avLst/>
            <a:gdLst/>
            <a:ahLst/>
            <a:cxnLst/>
            <a:rect l="l" t="t" r="r" b="b"/>
            <a:pathLst>
              <a:path w="2635555" h="2031773">
                <a:moveTo>
                  <a:pt x="0" y="0"/>
                </a:moveTo>
                <a:lnTo>
                  <a:pt x="2635555" y="0"/>
                </a:lnTo>
                <a:lnTo>
                  <a:pt x="2635555" y="2031773"/>
                </a:lnTo>
                <a:lnTo>
                  <a:pt x="0" y="20317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 rot="-412329">
            <a:off x="14924488" y="1185633"/>
            <a:ext cx="1405671" cy="1093642"/>
          </a:xfrm>
          <a:custGeom>
            <a:avLst/>
            <a:gdLst/>
            <a:ahLst/>
            <a:cxnLst/>
            <a:rect l="l" t="t" r="r" b="b"/>
            <a:pathLst>
              <a:path w="1405671" h="1093642">
                <a:moveTo>
                  <a:pt x="0" y="0"/>
                </a:moveTo>
                <a:lnTo>
                  <a:pt x="1405671" y="0"/>
                </a:lnTo>
                <a:lnTo>
                  <a:pt x="1405671" y="1093642"/>
                </a:lnTo>
                <a:lnTo>
                  <a:pt x="0" y="1093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-293761" flipH="1">
            <a:off x="5265668" y="582165"/>
            <a:ext cx="3028186" cy="2334456"/>
          </a:xfrm>
          <a:custGeom>
            <a:avLst/>
            <a:gdLst/>
            <a:ahLst/>
            <a:cxnLst/>
            <a:rect l="l" t="t" r="r" b="b"/>
            <a:pathLst>
              <a:path w="3028186" h="2334456">
                <a:moveTo>
                  <a:pt x="3028186" y="0"/>
                </a:moveTo>
                <a:lnTo>
                  <a:pt x="0" y="0"/>
                </a:lnTo>
                <a:lnTo>
                  <a:pt x="0" y="2334457"/>
                </a:lnTo>
                <a:lnTo>
                  <a:pt x="3028186" y="2334457"/>
                </a:lnTo>
                <a:lnTo>
                  <a:pt x="3028186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 rot="-293761">
            <a:off x="5865133" y="897777"/>
            <a:ext cx="1649140" cy="1609875"/>
          </a:xfrm>
          <a:custGeom>
            <a:avLst/>
            <a:gdLst/>
            <a:ahLst/>
            <a:cxnLst/>
            <a:rect l="l" t="t" r="r" b="b"/>
            <a:pathLst>
              <a:path w="1649140" h="1609875">
                <a:moveTo>
                  <a:pt x="0" y="0"/>
                </a:moveTo>
                <a:lnTo>
                  <a:pt x="1649141" y="0"/>
                </a:lnTo>
                <a:lnTo>
                  <a:pt x="1649141" y="1609875"/>
                </a:lnTo>
                <a:lnTo>
                  <a:pt x="0" y="16098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0" y="4248755"/>
            <a:ext cx="18288000" cy="1831182"/>
            <a:chOff x="0" y="0"/>
            <a:chExt cx="5159211" cy="5165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159211" cy="516593"/>
            </a:xfrm>
            <a:custGeom>
              <a:avLst/>
              <a:gdLst/>
              <a:ahLst/>
              <a:cxnLst/>
              <a:rect l="l" t="t" r="r" b="b"/>
              <a:pathLst>
                <a:path w="5159211" h="516593">
                  <a:moveTo>
                    <a:pt x="0" y="0"/>
                  </a:moveTo>
                  <a:lnTo>
                    <a:pt x="5159211" y="0"/>
                  </a:lnTo>
                  <a:lnTo>
                    <a:pt x="5159211" y="516593"/>
                  </a:lnTo>
                  <a:lnTo>
                    <a:pt x="0" y="516593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159211" cy="5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823889" y="484027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891845" y="484027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 rot="-10800000">
            <a:off x="15453742" y="484027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 rot="-10800000">
            <a:off x="14521699" y="484027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TextBox 19"/>
          <p:cNvSpPr txBox="1"/>
          <p:nvPr/>
        </p:nvSpPr>
        <p:spPr>
          <a:xfrm>
            <a:off x="3540920" y="4718132"/>
            <a:ext cx="11206160" cy="69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7"/>
              </a:lnSpc>
            </a:pPr>
            <a:r>
              <a:rPr lang="en-US" sz="4140" b="1" spc="17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Groupe d’expression des usagers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36833" y="6287610"/>
            <a:ext cx="741433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Mardi 8 octobre 2024</a:t>
            </a:r>
          </a:p>
        </p:txBody>
      </p:sp>
      <p:sp>
        <p:nvSpPr>
          <p:cNvPr id="21" name="Freeform 21"/>
          <p:cNvSpPr/>
          <p:nvPr/>
        </p:nvSpPr>
        <p:spPr>
          <a:xfrm>
            <a:off x="7579965" y="8327189"/>
            <a:ext cx="3025764" cy="1658567"/>
          </a:xfrm>
          <a:custGeom>
            <a:avLst/>
            <a:gdLst/>
            <a:ahLst/>
            <a:cxnLst/>
            <a:rect l="l" t="t" r="r" b="b"/>
            <a:pathLst>
              <a:path w="3025764" h="1658567">
                <a:moveTo>
                  <a:pt x="0" y="0"/>
                </a:moveTo>
                <a:lnTo>
                  <a:pt x="3025764" y="0"/>
                </a:lnTo>
                <a:lnTo>
                  <a:pt x="3025764" y="1658567"/>
                </a:lnTo>
                <a:lnTo>
                  <a:pt x="0" y="165856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0089535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27031" t="-35772" r="-2691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45470" y="3844721"/>
            <a:ext cx="8522558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 suis encouragé à participer aux réunions de concertations organisées par le service avec les autres professionnels qui me suivent.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36" name="Freeform 36"/>
          <p:cNvSpPr/>
          <p:nvPr/>
        </p:nvSpPr>
        <p:spPr>
          <a:xfrm rot="5400000">
            <a:off x="5187665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/>
          <p:nvPr/>
        </p:nvSpPr>
        <p:spPr>
          <a:xfrm rot="5400000">
            <a:off x="3446243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/>
          <p:nvPr/>
        </p:nvSpPr>
        <p:spPr>
          <a:xfrm rot="-5400000">
            <a:off x="3446243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/>
          <p:nvPr/>
        </p:nvSpPr>
        <p:spPr>
          <a:xfrm rot="-5400000">
            <a:off x="5187665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551258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27926" t="-35206" r="-26887" b="-36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187665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46243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3446243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5187665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33"/>
          <p:cNvSpPr txBox="1"/>
          <p:nvPr/>
        </p:nvSpPr>
        <p:spPr>
          <a:xfrm>
            <a:off x="1028700" y="4192588"/>
            <a:ext cx="7690188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discutent avec moi du moment où je terminerai l’accompagnement avec le service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0790" t="-23341" r="-178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BBA4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9712" t="-40209" r="-3016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2757" y="2447992"/>
            <a:ext cx="769018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 peux facilement accéder à mon dossier individuel si je le souhaite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POSITIFS 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72979" y="5803347"/>
            <a:ext cx="8348774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m’aident à développer et planifier des objectifs de vie au-delà de la gestion des symptômes ou de rester stable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8746" t="-37914" r="-2894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BBA4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7148" t="-36814" r="-2720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2757" y="2447992"/>
            <a:ext cx="7690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 suis encouragé à aider les professionnels à proposer de nouveaux groupes ou de nouvelles activités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POSITIFS 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12086" y="5803347"/>
            <a:ext cx="8071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connaissent les ressources et les activités spécifiques dans mon environnement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1192" t="-24090" r="-2071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0751" t="-23666" r="-2096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2757" y="2447992"/>
            <a:ext cx="7690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font un effort pour m’accueillir et m’aident à me sentir bien dans le service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612086" y="5803347"/>
            <a:ext cx="8071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L’environnement physique (salles d’attente, hall d’entrée...) est accueillant et respectueux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8366" t="-35747" r="-2733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9574" t="-39047" r="-2937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2757" y="2447992"/>
            <a:ext cx="7690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m’encouragent à avoir de l’espoir et des attentes élevées pour moi et mon rétablissement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2086" y="5803347"/>
            <a:ext cx="8071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n’utilisent pas de menaces ni d’autres formes de pression pour me faire faire ce qu’ils veulent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14585" t="-13492" r="-1547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1115" t="-24529" r="-2180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2757" y="2447992"/>
            <a:ext cx="769018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croient que je peux me rétablir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2086" y="5803347"/>
            <a:ext cx="7858917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croient que j’ai la capacité de gérer mes propres symptômes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9522" t="-38990" r="-2999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7190" t="-36108" r="-2800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86457" y="2382677"/>
            <a:ext cx="8582788" cy="14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croient que je peux faire mes propres choix de vie en ce qui concerne où habiter, quand travailler, avec qui être amis etc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2086" y="5803347"/>
            <a:ext cx="8071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m’écoutent et respectent mes décisions par rapport à mon traitement et mes soins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9242" t="-38156" r="-2931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9242" t="-37504" r="-2856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88412" y="2502602"/>
            <a:ext cx="8974673" cy="14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 peux être accompagné à changer de professionnels de santé si je le souhaite (médecin psychiatre, médecin traitant, psychologue, etc.)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587593" y="5721704"/>
            <a:ext cx="8120174" cy="196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me demandent régulièrement quels sont mes intérêts et les choses que j’aimerais faire dans mon environnement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1585" t="-25058" r="-2101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40511" t="-57198" r="-4009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2757" y="2447992"/>
            <a:ext cx="7690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m’encouragent à prendre des risques et à essayer de nouvelles choses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08737" y="5610307"/>
            <a:ext cx="8877886" cy="196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m’aident pour que je m’implique dans des activités non liées à la santé mentale comme des activités de loisir, du sport, ou toute autre activité signifiante pour moi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3314700"/>
            <a:ext cx="18288000" cy="941413"/>
            <a:chOff x="0" y="0"/>
            <a:chExt cx="5159211" cy="2655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59211" cy="265581"/>
            </a:xfrm>
            <a:custGeom>
              <a:avLst/>
              <a:gdLst/>
              <a:ahLst/>
              <a:cxnLst/>
              <a:rect l="l" t="t" r="r" b="b"/>
              <a:pathLst>
                <a:path w="5159211" h="265581">
                  <a:moveTo>
                    <a:pt x="0" y="0"/>
                  </a:moveTo>
                  <a:lnTo>
                    <a:pt x="5159211" y="0"/>
                  </a:lnTo>
                  <a:lnTo>
                    <a:pt x="5159211" y="265581"/>
                  </a:lnTo>
                  <a:lnTo>
                    <a:pt x="0" y="265581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159211" cy="284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229470" y="4914900"/>
            <a:ext cx="7829059" cy="4275355"/>
            <a:chOff x="0" y="0"/>
            <a:chExt cx="1270680" cy="6939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0680" cy="693903"/>
            </a:xfrm>
            <a:custGeom>
              <a:avLst/>
              <a:gdLst/>
              <a:ahLst/>
              <a:cxnLst/>
              <a:rect l="l" t="t" r="r" b="b"/>
              <a:pathLst>
                <a:path w="1270680" h="693903">
                  <a:moveTo>
                    <a:pt x="22744" y="0"/>
                  </a:moveTo>
                  <a:lnTo>
                    <a:pt x="1247936" y="0"/>
                  </a:lnTo>
                  <a:cubicBezTo>
                    <a:pt x="1260497" y="0"/>
                    <a:pt x="1270680" y="10183"/>
                    <a:pt x="1270680" y="22744"/>
                  </a:cubicBezTo>
                  <a:lnTo>
                    <a:pt x="1270680" y="671159"/>
                  </a:lnTo>
                  <a:cubicBezTo>
                    <a:pt x="1270680" y="683720"/>
                    <a:pt x="1260497" y="693903"/>
                    <a:pt x="1247936" y="693903"/>
                  </a:cubicBezTo>
                  <a:lnTo>
                    <a:pt x="22744" y="693903"/>
                  </a:lnTo>
                  <a:cubicBezTo>
                    <a:pt x="10183" y="693903"/>
                    <a:pt x="0" y="683720"/>
                    <a:pt x="0" y="671159"/>
                  </a:cubicBezTo>
                  <a:lnTo>
                    <a:pt x="0" y="22744"/>
                  </a:lnTo>
                  <a:cubicBezTo>
                    <a:pt x="0" y="10183"/>
                    <a:pt x="10183" y="0"/>
                    <a:pt x="22744" y="0"/>
                  </a:cubicBezTo>
                  <a:close/>
                </a:path>
              </a:pathLst>
            </a:custGeom>
            <a:blipFill>
              <a:blip r:embed="rId3"/>
              <a:stretch>
                <a:fillRect t="-4828" b="-482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91415" y="981684"/>
            <a:ext cx="15305168" cy="158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 tant que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personnes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accompagnées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 le SAMSAH Elan,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vous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avez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été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invité.es à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compléter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un questionnaire* pour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recueillir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votre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avis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sur la manière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dont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se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déroule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votre</a:t>
            </a:r>
            <a:r>
              <a:rPr lang="en-US" sz="30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accompagnement</a:t>
            </a:r>
            <a:endParaRPr lang="en-US" sz="3000" b="1" dirty="0">
              <a:solidFill>
                <a:srgbClr val="231815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467100"/>
            <a:ext cx="162306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36 questionnaires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été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distribués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et 23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ont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été</a:t>
            </a:r>
            <a:r>
              <a:rPr lang="en-US" sz="3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récupérés</a:t>
            </a:r>
            <a:endParaRPr lang="en-US" sz="30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82443" y="5981700"/>
            <a:ext cx="2269671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64%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350F90B-131E-42FE-D897-00A8607F2141}"/>
              </a:ext>
            </a:extLst>
          </p:cNvPr>
          <p:cNvSpPr txBox="1"/>
          <p:nvPr/>
        </p:nvSpPr>
        <p:spPr>
          <a:xfrm>
            <a:off x="1491415" y="9701207"/>
            <a:ext cx="15305168" cy="483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 </a:t>
            </a:r>
            <a:r>
              <a:rPr lang="en-US" sz="24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adapté</a:t>
            </a:r>
            <a:r>
              <a:rPr lang="en-US" sz="24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la version </a:t>
            </a:r>
            <a:r>
              <a:rPr lang="en-US" sz="2400" b="1" dirty="0" err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usager</a:t>
            </a:r>
            <a:r>
              <a:rPr lang="en-US" sz="2400" b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du questionnaire </a:t>
            </a:r>
            <a:r>
              <a:rPr lang="en-US" sz="2400" b="1" i="1" dirty="0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Recovery Self Assessment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9821" t="-39506" r="-2955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2313" t="-25483" r="-2119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40921" y="2254952"/>
            <a:ext cx="7673860" cy="196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me proposent de rencontrer le pair-aidant du service pour me soutenir dans mon parcours de rétablissement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2086" y="5803347"/>
            <a:ext cx="8071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 suis encouragé à m’impliquer dans l’évaluation du projet de service du SAMSAH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64492" y="4370360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9855" t="-38308" r="-282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293644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27223" y="1568908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12418453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14159875" y="7846894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3" name="Group 33"/>
          <p:cNvGrpSpPr/>
          <p:nvPr/>
        </p:nvGrpSpPr>
        <p:grpSpPr>
          <a:xfrm>
            <a:off x="10734321" y="1529086"/>
            <a:ext cx="5826718" cy="3913990"/>
            <a:chOff x="0" y="0"/>
            <a:chExt cx="1210007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6"/>
              <a:stretch>
                <a:fillRect l="-21736" t="-24261" r="-2102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2757" y="2447992"/>
            <a:ext cx="7690188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m’aident à suivre mes progrès en fonction des objectifs inscrits dans mon PSI (Plan de suivi individualisé)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12086" y="6109827"/>
            <a:ext cx="807118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travaillent activement pour m’aider à atteindre ces objectifs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6230641" y="4411182"/>
            <a:ext cx="5826718" cy="3913990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30560" y="0"/>
                  </a:moveTo>
                  <a:lnTo>
                    <a:pt x="1179447" y="0"/>
                  </a:lnTo>
                  <a:cubicBezTo>
                    <a:pt x="1196325" y="0"/>
                    <a:pt x="1210007" y="13682"/>
                    <a:pt x="1210007" y="30560"/>
                  </a:cubicBezTo>
                  <a:lnTo>
                    <a:pt x="1210007" y="782240"/>
                  </a:lnTo>
                  <a:cubicBezTo>
                    <a:pt x="1210007" y="799118"/>
                    <a:pt x="1196325" y="812800"/>
                    <a:pt x="1179447" y="812800"/>
                  </a:cubicBezTo>
                  <a:lnTo>
                    <a:pt x="30560" y="812800"/>
                  </a:lnTo>
                  <a:cubicBezTo>
                    <a:pt x="13682" y="812800"/>
                    <a:pt x="0" y="799118"/>
                    <a:pt x="0" y="782240"/>
                  </a:cubicBezTo>
                  <a:lnTo>
                    <a:pt x="0" y="30560"/>
                  </a:lnTo>
                  <a:cubicBezTo>
                    <a:pt x="0" y="13682"/>
                    <a:pt x="13682" y="0"/>
                    <a:pt x="30560" y="0"/>
                  </a:cubicBezTo>
                  <a:close/>
                </a:path>
              </a:pathLst>
            </a:custGeom>
            <a:blipFill>
              <a:blip r:embed="rId3"/>
              <a:stretch>
                <a:fillRect l="-21669" t="-25545" r="-2169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96906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9759793" y="1609729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7893371" y="1609729"/>
            <a:ext cx="634836" cy="555193"/>
          </a:xfrm>
          <a:custGeom>
            <a:avLst/>
            <a:gdLst/>
            <a:ahLst/>
            <a:cxnLst/>
            <a:rect l="l" t="t" r="r" b="b"/>
            <a:pathLst>
              <a:path w="634836" h="555193">
                <a:moveTo>
                  <a:pt x="0" y="0"/>
                </a:moveTo>
                <a:lnTo>
                  <a:pt x="634836" y="0"/>
                </a:lnTo>
                <a:lnTo>
                  <a:pt x="634836" y="555193"/>
                </a:lnTo>
                <a:lnTo>
                  <a:pt x="0" y="55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TextBox 31"/>
          <p:cNvSpPr txBox="1"/>
          <p:nvPr/>
        </p:nvSpPr>
        <p:spPr>
          <a:xfrm>
            <a:off x="5298906" y="2488813"/>
            <a:ext cx="769018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sont attentifs et répondent à mes aspirations, intérêts et expériences culturels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68371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TRÈS POSITIFS 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551258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21880" t="-23198" r="-1981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4416221"/>
            <a:ext cx="769018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 peux changer de coordinateur de parcours si je le souhaite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36" name="Freeform 36"/>
          <p:cNvSpPr/>
          <p:nvPr/>
        </p:nvSpPr>
        <p:spPr>
          <a:xfrm rot="5400000">
            <a:off x="5187665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/>
          <p:nvPr/>
        </p:nvSpPr>
        <p:spPr>
          <a:xfrm rot="5400000">
            <a:off x="3446243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/>
          <p:nvPr/>
        </p:nvSpPr>
        <p:spPr>
          <a:xfrm rot="-5400000">
            <a:off x="3446243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/>
          <p:nvPr/>
        </p:nvSpPr>
        <p:spPr>
          <a:xfrm rot="-5400000">
            <a:off x="5187665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551258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29193" t="-36940" r="-2864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187665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46243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3446243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5187665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33"/>
          <p:cNvSpPr txBox="1"/>
          <p:nvPr/>
        </p:nvSpPr>
        <p:spPr>
          <a:xfrm>
            <a:off x="545470" y="4154283"/>
            <a:ext cx="8301947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 me donne l’opportunité de discuter de mes besoins et intérêts spirituels lorsque je le souhaite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551258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20981" t="-23667" r="-2003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187665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46243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3446243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5187665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33"/>
          <p:cNvSpPr txBox="1"/>
          <p:nvPr/>
        </p:nvSpPr>
        <p:spPr>
          <a:xfrm>
            <a:off x="659770" y="4154283"/>
            <a:ext cx="8059118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 me donne l’opportunité de discuter de mes besoins et intérêts sexuels lorsque je le souhaite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551258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21390" t="-24009" r="-2102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187665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46243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3446243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5187665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33"/>
          <p:cNvSpPr txBox="1"/>
          <p:nvPr/>
        </p:nvSpPr>
        <p:spPr>
          <a:xfrm>
            <a:off x="659770" y="4416221"/>
            <a:ext cx="8059118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m’aident à construire mon projet professionnel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0346592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35684" t="-50999" r="-3649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509966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768544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3768544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5509966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33"/>
          <p:cNvSpPr txBox="1"/>
          <p:nvPr/>
        </p:nvSpPr>
        <p:spPr>
          <a:xfrm>
            <a:off x="867771" y="3844721"/>
            <a:ext cx="8386845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m’aident à inclure des personnes qui sont importantes pour moi dans la gestion de mon traitement et de mon rétablissement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0595975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47817" t="-71801" r="-4767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682848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941426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3941426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5682848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1" y="0"/>
                </a:lnTo>
                <a:lnTo>
                  <a:pt x="717031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33"/>
          <p:cNvSpPr txBox="1"/>
          <p:nvPr/>
        </p:nvSpPr>
        <p:spPr>
          <a:xfrm>
            <a:off x="812170" y="3603295"/>
            <a:ext cx="8947488" cy="2887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proposent de m’aider à entrer en contact avec des services ou des groupes d’entraide mutuels ou de défense et de promotion des droits des usagers en santé mentale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629" b="-35629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551258" y="2867213"/>
            <a:ext cx="6663325" cy="4475965"/>
            <a:chOff x="0" y="0"/>
            <a:chExt cx="12100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0007" cy="812800"/>
            </a:xfrm>
            <a:custGeom>
              <a:avLst/>
              <a:gdLst/>
              <a:ahLst/>
              <a:cxnLst/>
              <a:rect l="l" t="t" r="r" b="b"/>
              <a:pathLst>
                <a:path w="1210007" h="812800">
                  <a:moveTo>
                    <a:pt x="26723" y="0"/>
                  </a:moveTo>
                  <a:lnTo>
                    <a:pt x="1183284" y="0"/>
                  </a:lnTo>
                  <a:cubicBezTo>
                    <a:pt x="1190372" y="0"/>
                    <a:pt x="1197169" y="2815"/>
                    <a:pt x="1202180" y="7827"/>
                  </a:cubicBezTo>
                  <a:cubicBezTo>
                    <a:pt x="1207192" y="12839"/>
                    <a:pt x="1210007" y="19636"/>
                    <a:pt x="1210007" y="26723"/>
                  </a:cubicBezTo>
                  <a:lnTo>
                    <a:pt x="1210007" y="786077"/>
                  </a:lnTo>
                  <a:cubicBezTo>
                    <a:pt x="1210007" y="793164"/>
                    <a:pt x="1207192" y="799961"/>
                    <a:pt x="1202180" y="804973"/>
                  </a:cubicBezTo>
                  <a:cubicBezTo>
                    <a:pt x="1197169" y="809985"/>
                    <a:pt x="1190372" y="812800"/>
                    <a:pt x="1183284" y="812800"/>
                  </a:cubicBezTo>
                  <a:lnTo>
                    <a:pt x="26723" y="812800"/>
                  </a:lnTo>
                  <a:cubicBezTo>
                    <a:pt x="19636" y="812800"/>
                    <a:pt x="12839" y="809985"/>
                    <a:pt x="7827" y="804973"/>
                  </a:cubicBezTo>
                  <a:cubicBezTo>
                    <a:pt x="2815" y="799961"/>
                    <a:pt x="0" y="793164"/>
                    <a:pt x="0" y="786077"/>
                  </a:cubicBezTo>
                  <a:lnTo>
                    <a:pt x="0" y="26723"/>
                  </a:lnTo>
                  <a:cubicBezTo>
                    <a:pt x="0" y="19636"/>
                    <a:pt x="2815" y="12839"/>
                    <a:pt x="7827" y="7827"/>
                  </a:cubicBezTo>
                  <a:cubicBezTo>
                    <a:pt x="12839" y="2815"/>
                    <a:pt x="19636" y="0"/>
                    <a:pt x="26723" y="0"/>
                  </a:cubicBezTo>
                  <a:close/>
                </a:path>
              </a:pathLst>
            </a:custGeom>
            <a:blipFill>
              <a:blip r:embed="rId3"/>
              <a:stretch>
                <a:fillRect l="-28171" t="-36283" r="-2745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53987"/>
            <a:ext cx="18288000" cy="470126"/>
            <a:chOff x="0" y="0"/>
            <a:chExt cx="5159211" cy="1326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59211" cy="132627"/>
            </a:xfrm>
            <a:custGeom>
              <a:avLst/>
              <a:gdLst/>
              <a:ahLst/>
              <a:cxnLst/>
              <a:rect l="l" t="t" r="r" b="b"/>
              <a:pathLst>
                <a:path w="5159211" h="132627">
                  <a:moveTo>
                    <a:pt x="0" y="0"/>
                  </a:moveTo>
                  <a:lnTo>
                    <a:pt x="5159211" y="0"/>
                  </a:lnTo>
                  <a:lnTo>
                    <a:pt x="5159211" y="132627"/>
                  </a:lnTo>
                  <a:lnTo>
                    <a:pt x="0" y="132627"/>
                  </a:lnTo>
                  <a:close/>
                </a:path>
              </a:pathLst>
            </a:custGeom>
            <a:solidFill>
              <a:srgbClr val="E6AB6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159211" cy="151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70966"/>
            <a:ext cx="18288000" cy="901403"/>
            <a:chOff x="0" y="0"/>
            <a:chExt cx="5159211" cy="2542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59211" cy="254294"/>
            </a:xfrm>
            <a:custGeom>
              <a:avLst/>
              <a:gdLst/>
              <a:ahLst/>
              <a:cxnLst/>
              <a:rect l="l" t="t" r="r" b="b"/>
              <a:pathLst>
                <a:path w="5159211" h="254294">
                  <a:moveTo>
                    <a:pt x="0" y="0"/>
                  </a:moveTo>
                  <a:lnTo>
                    <a:pt x="5159211" y="0"/>
                  </a:lnTo>
                  <a:lnTo>
                    <a:pt x="5159211" y="254294"/>
                  </a:lnTo>
                  <a:lnTo>
                    <a:pt x="0" y="254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159211" cy="27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83174" y="9301803"/>
            <a:ext cx="257057" cy="25705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583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09784" y="9318847"/>
            <a:ext cx="257057" cy="25705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BEBE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9535" y="9308917"/>
            <a:ext cx="257057" cy="25705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D05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02743" y="9293139"/>
            <a:ext cx="257057" cy="257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623115" y="9283209"/>
            <a:ext cx="257057" cy="25705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88412" y="9283209"/>
            <a:ext cx="257057" cy="25705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5400000">
            <a:off x="5187665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/>
          <p:nvPr/>
        </p:nvSpPr>
        <p:spPr>
          <a:xfrm rot="5400000">
            <a:off x="3446243" y="2912191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/>
          <p:nvPr/>
        </p:nvSpPr>
        <p:spPr>
          <a:xfrm rot="-5400000">
            <a:off x="3446243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Freeform 32"/>
          <p:cNvSpPr/>
          <p:nvPr/>
        </p:nvSpPr>
        <p:spPr>
          <a:xfrm rot="-5400000">
            <a:off x="5187665" y="6671125"/>
            <a:ext cx="717031" cy="627076"/>
          </a:xfrm>
          <a:custGeom>
            <a:avLst/>
            <a:gdLst/>
            <a:ahLst/>
            <a:cxnLst/>
            <a:rect l="l" t="t" r="r" b="b"/>
            <a:pathLst>
              <a:path w="717031" h="627076">
                <a:moveTo>
                  <a:pt x="0" y="0"/>
                </a:moveTo>
                <a:lnTo>
                  <a:pt x="717032" y="0"/>
                </a:lnTo>
                <a:lnTo>
                  <a:pt x="717032" y="627076"/>
                </a:lnTo>
                <a:lnTo>
                  <a:pt x="0" y="6270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3" name="TextBox 33"/>
          <p:cNvSpPr txBox="1"/>
          <p:nvPr/>
        </p:nvSpPr>
        <p:spPr>
          <a:xfrm>
            <a:off x="659770" y="3883025"/>
            <a:ext cx="8115300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23181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professionnels m’aident à trouver des moyens de m’impliquer dans la vie citoyenne et collective (bénévolat, service civique…)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9770" y="9285021"/>
            <a:ext cx="2420303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1.Fortement en désaccord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994472" y="9282501"/>
            <a:ext cx="2000091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2.Plutôt en désaccord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460892" y="9294696"/>
            <a:ext cx="167306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4.Plutôt en accord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54531" y="9290570"/>
            <a:ext cx="2093277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5.Fortement en accord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185528" y="9294696"/>
            <a:ext cx="1836225" cy="26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en-US" sz="1559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Ne se prononce pas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74101" y="9273228"/>
            <a:ext cx="2395696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>
                <a:solidFill>
                  <a:srgbClr val="231815"/>
                </a:solidFill>
                <a:latin typeface="Open Sans"/>
                <a:ea typeface="Open Sans"/>
                <a:cs typeface="Open Sans"/>
                <a:sym typeface="Open Sans"/>
              </a:rPr>
              <a:t>3. Moyennement d’accord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43259" y="542175"/>
            <a:ext cx="9551258" cy="26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</a:pPr>
            <a:r>
              <a:rPr lang="en-US" sz="15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POINTS DE VIGILANCE ET PISTES D’AMÉLIORATION 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1258</Words>
  <Application>Microsoft Office PowerPoint</Application>
  <PresentationFormat>Personnalisé</PresentationFormat>
  <Paragraphs>176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Open Sans</vt:lpstr>
      <vt:lpstr>Calibri</vt:lpstr>
      <vt:lpstr>Arial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d’expression des usagers</dc:title>
  <cp:lastModifiedBy>Sophie BOUTROY</cp:lastModifiedBy>
  <cp:revision>2</cp:revision>
  <dcterms:created xsi:type="dcterms:W3CDTF">2006-08-16T00:00:00Z</dcterms:created>
  <dcterms:modified xsi:type="dcterms:W3CDTF">2024-11-25T14:32:09Z</dcterms:modified>
  <dc:identifier>DAGS300hrjk</dc:identifier>
</cp:coreProperties>
</file>